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1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28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56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95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31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88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94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5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6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540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4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FF29F-796D-4F5B-92B9-D9C5E48FE2DF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43CE-2EF9-49F4-8ECF-97FF5D61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71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Unit 1 Review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3</a:t>
            </a:r>
            <a:r>
              <a:rPr lang="en-US" b="1" baseline="30000" dirty="0" smtClean="0">
                <a:solidFill>
                  <a:srgbClr val="0070C0"/>
                </a:solidFill>
              </a:rPr>
              <a:t>rd</a:t>
            </a:r>
            <a:r>
              <a:rPr lang="en-US" b="1" dirty="0" smtClean="0">
                <a:solidFill>
                  <a:srgbClr val="0070C0"/>
                </a:solidFill>
              </a:rPr>
              <a:t> Grade Reading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Word Work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94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8382000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Prefixes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00B050"/>
                </a:solidFill>
              </a:rPr>
              <a:t>&amp;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070C0"/>
                </a:solidFill>
              </a:rPr>
              <a:t>Suffixes</a:t>
            </a:r>
          </a:p>
          <a:p>
            <a:pPr algn="ctr"/>
            <a:endParaRPr lang="en-US" sz="3200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Prefixes</a:t>
            </a:r>
            <a:r>
              <a:rPr lang="en-US" sz="2800" dirty="0" smtClean="0"/>
              <a:t> come at the beginning of a base word.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u</a:t>
            </a:r>
            <a:r>
              <a:rPr lang="en-US" sz="2800" b="1" dirty="0" smtClean="0">
                <a:solidFill>
                  <a:srgbClr val="FF0000"/>
                </a:solidFill>
              </a:rPr>
              <a:t>n</a:t>
            </a:r>
            <a:r>
              <a:rPr lang="en-US" sz="2800" dirty="0" smtClean="0"/>
              <a:t>- means not, or the opposite of</a:t>
            </a:r>
          </a:p>
          <a:p>
            <a:r>
              <a:rPr lang="en-US" sz="2800" b="1" dirty="0" smtClean="0">
                <a:solidFill>
                  <a:srgbClr val="00B050"/>
                </a:solidFill>
              </a:rPr>
              <a:t>Suffixes</a:t>
            </a:r>
            <a:r>
              <a:rPr lang="en-US" sz="2800" dirty="0" smtClean="0"/>
              <a:t> come at the </a:t>
            </a:r>
            <a:r>
              <a:rPr lang="en-US" sz="2800" b="1" dirty="0" smtClean="0">
                <a:solidFill>
                  <a:srgbClr val="00B050"/>
                </a:solidFill>
              </a:rPr>
              <a:t>end</a:t>
            </a:r>
            <a:r>
              <a:rPr lang="en-US" sz="2800" dirty="0" smtClean="0"/>
              <a:t> of a base word.</a:t>
            </a:r>
          </a:p>
          <a:p>
            <a:r>
              <a:rPr lang="en-US" sz="2800" b="1" dirty="0" err="1" smtClean="0">
                <a:solidFill>
                  <a:srgbClr val="00B050"/>
                </a:solidFill>
              </a:rPr>
              <a:t>ly</a:t>
            </a:r>
            <a:r>
              <a:rPr lang="en-US" sz="2800" dirty="0" smtClean="0"/>
              <a:t>- means in a ______way</a:t>
            </a:r>
          </a:p>
          <a:p>
            <a:r>
              <a:rPr lang="en-US" sz="2800" b="1" dirty="0">
                <a:solidFill>
                  <a:srgbClr val="0070C0"/>
                </a:solidFill>
              </a:rPr>
              <a:t>l</a:t>
            </a:r>
            <a:r>
              <a:rPr lang="en-US" sz="2800" b="1" dirty="0" smtClean="0">
                <a:solidFill>
                  <a:srgbClr val="0070C0"/>
                </a:solidFill>
              </a:rPr>
              <a:t>ess</a:t>
            </a:r>
            <a:r>
              <a:rPr lang="en-US" sz="2800" dirty="0" smtClean="0"/>
              <a:t>- means without</a:t>
            </a:r>
          </a:p>
          <a:p>
            <a:r>
              <a:rPr lang="en-US" sz="2800" dirty="0" smtClean="0"/>
              <a:t>Tell the meaning of the words below.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un</a:t>
            </a:r>
            <a:r>
              <a:rPr lang="en-US" sz="2800" dirty="0" smtClean="0"/>
              <a:t>able_________     </a:t>
            </a:r>
            <a:r>
              <a:rPr lang="en-US" sz="2800" b="1" dirty="0" smtClean="0">
                <a:solidFill>
                  <a:srgbClr val="FF0000"/>
                </a:solidFill>
              </a:rPr>
              <a:t>un</a:t>
            </a:r>
            <a:r>
              <a:rPr lang="en-US" sz="2800" dirty="0" smtClean="0"/>
              <a:t>comfortable__________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u</a:t>
            </a:r>
            <a:r>
              <a:rPr lang="en-US" sz="2800" b="1" dirty="0" smtClean="0">
                <a:solidFill>
                  <a:srgbClr val="FF0000"/>
                </a:solidFill>
              </a:rPr>
              <a:t>n</a:t>
            </a:r>
            <a:r>
              <a:rPr lang="en-US" sz="2800" dirty="0" smtClean="0"/>
              <a:t>steady_________ </a:t>
            </a:r>
            <a:r>
              <a:rPr lang="en-US" sz="2800" b="1" dirty="0" smtClean="0">
                <a:solidFill>
                  <a:srgbClr val="FF0000"/>
                </a:solidFill>
              </a:rPr>
              <a:t>un</a:t>
            </a:r>
            <a:r>
              <a:rPr lang="en-US" sz="2800" dirty="0" smtClean="0"/>
              <a:t>tied___________</a:t>
            </a:r>
          </a:p>
          <a:p>
            <a:r>
              <a:rPr lang="en-US" sz="2800" dirty="0" smtClean="0"/>
              <a:t>Help</a:t>
            </a:r>
            <a:r>
              <a:rPr lang="en-US" sz="2800" b="1" dirty="0" smtClean="0">
                <a:solidFill>
                  <a:srgbClr val="0070C0"/>
                </a:solidFill>
              </a:rPr>
              <a:t>less</a:t>
            </a:r>
            <a:r>
              <a:rPr lang="en-US" sz="2800" dirty="0" smtClean="0"/>
              <a:t> _________  thought</a:t>
            </a:r>
            <a:r>
              <a:rPr lang="en-US" sz="2800" b="1" dirty="0" smtClean="0">
                <a:solidFill>
                  <a:srgbClr val="0070C0"/>
                </a:solidFill>
              </a:rPr>
              <a:t>less</a:t>
            </a:r>
            <a:r>
              <a:rPr lang="en-US" sz="2800" dirty="0" smtClean="0"/>
              <a:t>_________</a:t>
            </a:r>
          </a:p>
          <a:p>
            <a:r>
              <a:rPr lang="en-US" sz="2800" dirty="0"/>
              <a:t>f</a:t>
            </a:r>
            <a:r>
              <a:rPr lang="en-US" sz="2800" dirty="0" smtClean="0"/>
              <a:t>ear</a:t>
            </a:r>
            <a:r>
              <a:rPr lang="en-US" sz="2800" b="1" dirty="0" smtClean="0">
                <a:solidFill>
                  <a:srgbClr val="0070C0"/>
                </a:solidFill>
              </a:rPr>
              <a:t>less</a:t>
            </a:r>
            <a:r>
              <a:rPr lang="en-US" sz="2800" dirty="0" smtClean="0"/>
              <a:t> _________    thank</a:t>
            </a:r>
            <a:r>
              <a:rPr lang="en-US" sz="2800" b="1" dirty="0" smtClean="0">
                <a:solidFill>
                  <a:srgbClr val="0070C0"/>
                </a:solidFill>
              </a:rPr>
              <a:t>less</a:t>
            </a:r>
            <a:r>
              <a:rPr lang="en-US" sz="2800" dirty="0" smtClean="0"/>
              <a:t>___________</a:t>
            </a:r>
          </a:p>
          <a:p>
            <a:r>
              <a:rPr lang="en-US" sz="2800" dirty="0" smtClean="0"/>
              <a:t>quick</a:t>
            </a:r>
            <a:r>
              <a:rPr lang="en-US" sz="2800" b="1" dirty="0" smtClean="0">
                <a:solidFill>
                  <a:srgbClr val="00B050"/>
                </a:solidFill>
              </a:rPr>
              <a:t>ly</a:t>
            </a:r>
            <a:r>
              <a:rPr lang="en-US" sz="2800" dirty="0" smtClean="0"/>
              <a:t> _________     happi</a:t>
            </a:r>
            <a:r>
              <a:rPr lang="en-US" sz="2800" b="1" dirty="0" smtClean="0">
                <a:solidFill>
                  <a:srgbClr val="00B050"/>
                </a:solidFill>
              </a:rPr>
              <a:t>ly</a:t>
            </a:r>
            <a:r>
              <a:rPr lang="en-US" sz="2800" dirty="0" smtClean="0"/>
              <a:t>_____________</a:t>
            </a:r>
          </a:p>
          <a:p>
            <a:r>
              <a:rPr lang="en-US" sz="2800" dirty="0" smtClean="0"/>
              <a:t>tired</a:t>
            </a:r>
            <a:r>
              <a:rPr lang="en-US" sz="2800" b="1" dirty="0" smtClean="0">
                <a:solidFill>
                  <a:srgbClr val="00B050"/>
                </a:solidFill>
              </a:rPr>
              <a:t>ly</a:t>
            </a:r>
            <a:r>
              <a:rPr lang="en-US" sz="2800" dirty="0" smtClean="0"/>
              <a:t>__________     proud</a:t>
            </a:r>
            <a:r>
              <a:rPr lang="en-US" sz="2800" b="1" dirty="0" smtClean="0">
                <a:solidFill>
                  <a:srgbClr val="00B050"/>
                </a:solidFill>
              </a:rPr>
              <a:t>ly</a:t>
            </a:r>
            <a:r>
              <a:rPr lang="en-US" sz="2800" dirty="0" smtClean="0"/>
              <a:t>_____________</a:t>
            </a:r>
            <a:endParaRPr lang="en-US" sz="2800" dirty="0"/>
          </a:p>
          <a:p>
            <a:pPr algn="ctr"/>
            <a:endParaRPr lang="en-US" sz="3200" dirty="0" smtClean="0"/>
          </a:p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45518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Choose the word with the same </a:t>
            </a:r>
            <a:r>
              <a:rPr lang="en-US" sz="3200" b="1" u="sng" dirty="0" smtClean="0">
                <a:solidFill>
                  <a:srgbClr val="7030A0"/>
                </a:solidFill>
              </a:rPr>
              <a:t>SOUND</a:t>
            </a:r>
            <a:r>
              <a:rPr lang="en-US" sz="3200" dirty="0" smtClean="0"/>
              <a:t> as the </a:t>
            </a:r>
            <a:r>
              <a:rPr lang="en-US" sz="3200" b="1" dirty="0" smtClean="0">
                <a:solidFill>
                  <a:srgbClr val="FF0000"/>
                </a:solidFill>
              </a:rPr>
              <a:t>underlined</a:t>
            </a:r>
            <a:r>
              <a:rPr lang="en-US" sz="3200" dirty="0" smtClean="0"/>
              <a:t> letter or letters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b</a:t>
            </a:r>
            <a:r>
              <a:rPr lang="en-US" sz="2800" u="sng" dirty="0" smtClean="0"/>
              <a:t>oy</a:t>
            </a:r>
          </a:p>
          <a:p>
            <a:pPr marL="514350" indent="-514350">
              <a:buAutoNum type="alphaLcPeriod"/>
            </a:pPr>
            <a:r>
              <a:rPr lang="en-US" sz="2800" dirty="0" smtClean="0"/>
              <a:t>coin   b. told  c. bow</a:t>
            </a:r>
          </a:p>
          <a:p>
            <a:pPr marL="0" indent="0">
              <a:buNone/>
            </a:pPr>
            <a:r>
              <a:rPr lang="en-US" sz="2800" dirty="0" smtClean="0"/>
              <a:t>s</a:t>
            </a:r>
            <a:r>
              <a:rPr lang="en-US" sz="2800" u="sng" dirty="0" smtClean="0"/>
              <a:t>ou</a:t>
            </a:r>
            <a:r>
              <a:rPr lang="en-US" sz="2800" dirty="0" smtClean="0"/>
              <a:t>nd</a:t>
            </a:r>
          </a:p>
          <a:p>
            <a:pPr marL="0" indent="0">
              <a:buNone/>
            </a:pPr>
            <a:r>
              <a:rPr lang="en-US" sz="2800" dirty="0" smtClean="0"/>
              <a:t>a. snow   b. however  c. you </a:t>
            </a:r>
          </a:p>
          <a:p>
            <a:pPr marL="0" indent="0">
              <a:buNone/>
            </a:pPr>
            <a:r>
              <a:rPr lang="en-US" sz="2800" dirty="0" smtClean="0"/>
              <a:t>p</a:t>
            </a:r>
            <a:r>
              <a:rPr lang="en-US" sz="2800" u="sng" dirty="0" smtClean="0"/>
              <a:t>ai</a:t>
            </a:r>
            <a:r>
              <a:rPr lang="en-US" sz="2800" dirty="0" smtClean="0"/>
              <a:t>n</a:t>
            </a:r>
          </a:p>
          <a:p>
            <a:pPr marL="514350" indent="-514350">
              <a:buAutoNum type="alphaLcPeriod"/>
            </a:pPr>
            <a:r>
              <a:rPr lang="en-US" sz="2800" dirty="0" smtClean="0"/>
              <a:t>play   b. stand   c. bad   </a:t>
            </a:r>
          </a:p>
          <a:p>
            <a:pPr marL="0" indent="0">
              <a:buNone/>
            </a:pPr>
            <a:r>
              <a:rPr lang="en-US" sz="2800" dirty="0" smtClean="0"/>
              <a:t>tr</a:t>
            </a:r>
            <a:r>
              <a:rPr lang="en-US" sz="2800" u="sng" dirty="0" smtClean="0"/>
              <a:t>ea</a:t>
            </a:r>
            <a:r>
              <a:rPr lang="en-US" sz="2800" dirty="0" smtClean="0"/>
              <a:t>t</a:t>
            </a:r>
          </a:p>
          <a:p>
            <a:pPr marL="0" indent="0">
              <a:buNone/>
            </a:pPr>
            <a:r>
              <a:rPr lang="en-US" sz="2800" dirty="0" smtClean="0"/>
              <a:t>a.  break  b. earth   c. tree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53839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Word Work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Which word is </a:t>
            </a:r>
            <a:r>
              <a:rPr lang="en-US" sz="2400" b="1" u="sng" dirty="0" smtClean="0"/>
              <a:t>spelled correctly</a:t>
            </a:r>
            <a:r>
              <a:rPr lang="en-US" sz="2400" dirty="0" smtClean="0"/>
              <a:t>? (drop the y, </a:t>
            </a:r>
            <a:r>
              <a:rPr lang="en-US" sz="2400" dirty="0" err="1" smtClean="0"/>
              <a:t>ies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r>
              <a:rPr lang="en-US" sz="2400" dirty="0" smtClean="0"/>
              <a:t>a. babies</a:t>
            </a:r>
          </a:p>
          <a:p>
            <a:pPr marL="0" indent="0">
              <a:buNone/>
            </a:pPr>
            <a:r>
              <a:rPr lang="en-US" sz="2400" dirty="0" smtClean="0"/>
              <a:t>b. </a:t>
            </a:r>
            <a:r>
              <a:rPr lang="en-US" sz="2400" dirty="0" err="1" smtClean="0"/>
              <a:t>librarys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c. </a:t>
            </a:r>
            <a:r>
              <a:rPr lang="en-US" sz="2400" dirty="0" err="1" smtClean="0"/>
              <a:t>crys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d. boxes</a:t>
            </a:r>
          </a:p>
          <a:p>
            <a:pPr marL="0" indent="0">
              <a:buNone/>
            </a:pPr>
            <a:r>
              <a:rPr lang="en-US" sz="2400" dirty="0" smtClean="0"/>
              <a:t>How do I say </a:t>
            </a:r>
            <a:r>
              <a:rPr lang="en-US" sz="2400" b="1" u="sng" dirty="0" smtClean="0"/>
              <a:t>try</a:t>
            </a:r>
            <a:r>
              <a:rPr lang="en-US" sz="2400" dirty="0" smtClean="0"/>
              <a:t> in the past tense?  try, tries, tried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Which word means more mad?  </a:t>
            </a:r>
            <a:r>
              <a:rPr lang="en-US" sz="2400" dirty="0" err="1" smtClean="0"/>
              <a:t>mader</a:t>
            </a:r>
            <a:r>
              <a:rPr lang="en-US" sz="2400" dirty="0" smtClean="0"/>
              <a:t>, madder, maddest</a:t>
            </a:r>
          </a:p>
          <a:p>
            <a:pPr marL="0" indent="0">
              <a:buNone/>
            </a:pPr>
            <a:r>
              <a:rPr lang="en-US" sz="2400" dirty="0" smtClean="0"/>
              <a:t>Choose the </a:t>
            </a:r>
            <a:r>
              <a:rPr lang="en-US" sz="2400" b="1" u="sng" dirty="0" smtClean="0"/>
              <a:t>compound word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r>
              <a:rPr lang="en-US" sz="2400" dirty="0" smtClean="0"/>
              <a:t>studied    insider    rocking    eyeball</a:t>
            </a:r>
          </a:p>
          <a:p>
            <a:pPr marL="0" indent="0">
              <a:buNone/>
            </a:pPr>
            <a:r>
              <a:rPr lang="en-US" sz="2400" dirty="0" smtClean="0"/>
              <a:t>Choose the correct </a:t>
            </a:r>
            <a:r>
              <a:rPr lang="en-US" sz="2400" b="1" u="sng" dirty="0" smtClean="0"/>
              <a:t>guide words</a:t>
            </a:r>
            <a:r>
              <a:rPr lang="en-US" sz="2400" dirty="0" smtClean="0"/>
              <a:t> when looking up tennis</a:t>
            </a:r>
          </a:p>
          <a:p>
            <a:pPr marL="0" indent="0">
              <a:buNone/>
            </a:pPr>
            <a:r>
              <a:rPr lang="en-US" sz="2400" dirty="0" smtClean="0"/>
              <a:t>a. telephone-tendrils    b. teeth-tepee   c. ten-tent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76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209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Unit 1 Review</vt:lpstr>
      <vt:lpstr>PowerPoint Presentation</vt:lpstr>
      <vt:lpstr>Choose the word with the same SOUND as the underlined letter or letters</vt:lpstr>
      <vt:lpstr>Word Work</vt:lpstr>
    </vt:vector>
  </TitlesOfParts>
  <Company>MCBOE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Review</dc:title>
  <dc:creator>Amber D. McMillin</dc:creator>
  <cp:lastModifiedBy>Amber D. McMillin</cp:lastModifiedBy>
  <cp:revision>5</cp:revision>
  <dcterms:created xsi:type="dcterms:W3CDTF">2012-09-26T18:53:40Z</dcterms:created>
  <dcterms:modified xsi:type="dcterms:W3CDTF">2012-09-26T19:49:38Z</dcterms:modified>
</cp:coreProperties>
</file>